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72C49F-4791-445D-1162-22E673B2DC31}" name="Patricia Hoppe" initials="PH" userId="S::pxhoppe@agri.nv.gov::c3a2a88d-f24c-4e40-80bb-d7916bae83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984"/>
    <a:srgbClr val="3FA9F5"/>
    <a:srgbClr val="009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464" autoAdjust="0"/>
  </p:normalViewPr>
  <p:slideViewPr>
    <p:cSldViewPr snapToGrid="0" snapToObjects="1">
      <p:cViewPr varScale="1">
        <p:scale>
          <a:sx n="105" d="100"/>
          <a:sy n="105" d="100"/>
        </p:scale>
        <p:origin x="24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025D-B4B8-4427-BCBD-6242BD2C5541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B4F33-8887-4DC1-8F80-5F501E486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37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B4F33-8887-4DC1-8F80-5F501E4867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77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B4F33-8887-4DC1-8F80-5F501E4867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7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39700" y="5810250"/>
            <a:ext cx="9455150" cy="927100"/>
          </a:xfrm>
          <a:prstGeom prst="rect">
            <a:avLst/>
          </a:prstGeom>
          <a:solidFill>
            <a:srgbClr val="3FA9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139700" y="148817"/>
            <a:ext cx="9455150" cy="927100"/>
          </a:xfrm>
          <a:prstGeom prst="rect">
            <a:avLst/>
          </a:prstGeom>
          <a:solidFill>
            <a:srgbClr val="009A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da_logo_colo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135" y="2095654"/>
            <a:ext cx="2092615" cy="2196351"/>
          </a:xfrm>
          <a:prstGeom prst="rect">
            <a:avLst/>
          </a:prstGeom>
        </p:spPr>
      </p:pic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220134" y="2122905"/>
            <a:ext cx="5782733" cy="891228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220663" y="3022069"/>
            <a:ext cx="5781675" cy="516998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b="0" dirty="0"/>
              <a:t>Presenter Name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20134" y="3556001"/>
            <a:ext cx="5781675" cy="516998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b="0" dirty="0"/>
              <a:t>Presenter Title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0133" y="4080935"/>
            <a:ext cx="5781675" cy="516998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b="0" dirty="0"/>
              <a:t>Date, if applicable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3868" y="63441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5121712-0393-4C57-ADD2-A5C92B8FD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8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732" y="281252"/>
            <a:ext cx="8288867" cy="64161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49263" y="1277938"/>
            <a:ext cx="8288337" cy="4419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41300" y="635074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5121712-0393-4C57-ADD2-A5C92B8FD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6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00599" y="1379009"/>
            <a:ext cx="3886200" cy="42164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48732" y="1379009"/>
            <a:ext cx="3886200" cy="4216400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41300" y="635074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5121712-0393-4C57-ADD2-A5C92B8FD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2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49263" y="1295400"/>
            <a:ext cx="8237537" cy="389466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9263" y="5283201"/>
            <a:ext cx="8237537" cy="439738"/>
          </a:xfrm>
        </p:spPr>
        <p:txBody>
          <a:bodyPr>
            <a:noAutofit/>
          </a:bodyPr>
          <a:lstStyle>
            <a:lvl1pPr marL="0" indent="0">
              <a:buNone/>
              <a:defRPr sz="2000" b="0"/>
            </a:lvl1pPr>
          </a:lstStyle>
          <a:p>
            <a:pPr lvl="0"/>
            <a:r>
              <a:rPr lang="en-US" dirty="0"/>
              <a:t>Caption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41300" y="635074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5121712-0393-4C57-ADD2-A5C92B8FD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7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39700" y="139700"/>
            <a:ext cx="9455150" cy="927100"/>
          </a:xfrm>
          <a:prstGeom prst="rect">
            <a:avLst/>
          </a:prstGeom>
          <a:solidFill>
            <a:srgbClr val="009A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4667"/>
            <a:ext cx="8229600" cy="4355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-139700" y="5810250"/>
            <a:ext cx="9455150" cy="927100"/>
          </a:xfrm>
          <a:prstGeom prst="rect">
            <a:avLst/>
          </a:prstGeom>
          <a:solidFill>
            <a:srgbClr val="3FA9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839" y="5858090"/>
            <a:ext cx="779641" cy="819922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 userDrawn="1"/>
        </p:nvSpPr>
        <p:spPr>
          <a:xfrm>
            <a:off x="241300" y="188873"/>
            <a:ext cx="6718300" cy="87792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b="1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234463" y="6063435"/>
            <a:ext cx="216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rgbClr val="FFFFFF"/>
                </a:solidFill>
                <a:latin typeface="Verdana"/>
                <a:cs typeface="Verdana"/>
              </a:rPr>
              <a:t>agri.nv.gov</a:t>
            </a:r>
            <a:endParaRPr lang="en-US" b="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32" y="281251"/>
            <a:ext cx="8238067" cy="6585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41300" y="635074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5121712-0393-4C57-ADD2-A5C92B8FD3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64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63" y="1933180"/>
            <a:ext cx="5782733" cy="891228"/>
          </a:xfrm>
        </p:spPr>
        <p:txBody>
          <a:bodyPr>
            <a:normAutofit fontScale="90000"/>
          </a:bodyPr>
          <a:lstStyle/>
          <a:p>
            <a:r>
              <a:rPr lang="en-US" dirty="0"/>
              <a:t>Summer Food Service Program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Lindsay Talbot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Community Nutrition Supervisor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January 16, </a:t>
            </a:r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29867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0" dirty="0"/>
              <a:t>Overview </a:t>
            </a:r>
          </a:p>
          <a:p>
            <a:r>
              <a:rPr lang="en-US" b="0" dirty="0"/>
              <a:t>Purpose </a:t>
            </a:r>
          </a:p>
          <a:p>
            <a:r>
              <a:rPr lang="en-US" b="0" dirty="0"/>
              <a:t>Benefits</a:t>
            </a:r>
          </a:p>
          <a:p>
            <a:r>
              <a:rPr lang="en-US" b="0" dirty="0"/>
              <a:t>Program Impact  </a:t>
            </a:r>
          </a:p>
          <a:p>
            <a:r>
              <a:rPr lang="en-US" b="0" dirty="0"/>
              <a:t>Program Requirements </a:t>
            </a:r>
          </a:p>
          <a:p>
            <a:r>
              <a:rPr lang="en-US" b="0" dirty="0"/>
              <a:t>Non-Congregate Meals in Rural Areas</a:t>
            </a:r>
          </a:p>
          <a:p>
            <a:r>
              <a:rPr lang="en-US" b="0" dirty="0"/>
              <a:t>Current Barriers to Participation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8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0927B-535E-A495-6856-62DE47D0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E23CC-7649-1C90-3EE7-E391D03A30A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The Summer Food Service Program (SFSP) is a federally funded, state administered program.  USDA reimburses program operators who serve free, healthy meals and snacks to children and teens</a:t>
            </a:r>
            <a:r>
              <a:rPr lang="en-US" b="0" dirty="0">
                <a:solidFill>
                  <a:srgbClr val="FF0000"/>
                </a:solidFill>
              </a:rPr>
              <a:t> </a:t>
            </a:r>
            <a:r>
              <a:rPr lang="en-US" b="0" dirty="0"/>
              <a:t>that meet the federal program meal pattern. </a:t>
            </a:r>
          </a:p>
        </p:txBody>
      </p:sp>
    </p:spTree>
    <p:extLst>
      <p:ext uri="{BB962C8B-B14F-4D97-AF65-F5344CB8AC3E}">
        <p14:creationId xmlns:p14="http://schemas.microsoft.com/office/powerpoint/2010/main" val="281154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6DD8-0F0B-1C08-F1B0-70717CB4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Purpose 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32EC4-E259-8EB6-FB11-53CF0B24976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dirty="0"/>
              <a:t>SFSP plays a critical role in providing food to children who would otherwise go hungry during the summer months.  </a:t>
            </a:r>
          </a:p>
          <a:p>
            <a:pPr marL="0" indent="0">
              <a:buNone/>
            </a:pPr>
            <a:endParaRPr lang="en-US" sz="2800" b="0" dirty="0"/>
          </a:p>
          <a:p>
            <a:pPr marL="0" indent="0">
              <a:buNone/>
            </a:pPr>
            <a:r>
              <a:rPr lang="en-US" b="0" dirty="0"/>
              <a:t>When school lets out, 310,761 children in Nevada lose access to the free and reduced school meals they receive during the regular school year.   </a:t>
            </a:r>
          </a:p>
        </p:txBody>
      </p:sp>
    </p:spTree>
    <p:extLst>
      <p:ext uri="{BB962C8B-B14F-4D97-AF65-F5344CB8AC3E}">
        <p14:creationId xmlns:p14="http://schemas.microsoft.com/office/powerpoint/2010/main" val="267846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567F-31F7-BD55-CEFA-5C59E727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73D1-AA11-074A-C4DD-4AB81EC3C04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SFSP: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Offers healthy meals to children during the summer months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Attracts children to educational programming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an important funding stream to summer enrichment programs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Supports local economies by bringing federal dollars into the state</a:t>
            </a:r>
          </a:p>
        </p:txBody>
      </p:sp>
    </p:spTree>
    <p:extLst>
      <p:ext uri="{BB962C8B-B14F-4D97-AF65-F5344CB8AC3E}">
        <p14:creationId xmlns:p14="http://schemas.microsoft.com/office/powerpoint/2010/main" val="121483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D941B-3F5C-2B8E-6E7F-EF2BB3E0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Impact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D8966-B75B-13C9-9405-23C3095B633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500" dirty="0"/>
              <a:t>In the summer of 2023:</a:t>
            </a:r>
          </a:p>
          <a:p>
            <a:pPr marL="0" indent="0">
              <a:buNone/>
            </a:pPr>
            <a:endParaRPr lang="en-US" sz="3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523 sites operated SFSP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 dirty="0"/>
              <a:t>1,290,088 SFSP meals were served</a:t>
            </a:r>
          </a:p>
          <a:p>
            <a:pPr marL="457200" lvl="1" indent="0">
              <a:buNone/>
            </a:pPr>
            <a:endParaRPr lang="en-US" sz="3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500"/>
              <a:t>Sponsors </a:t>
            </a:r>
            <a:r>
              <a:rPr lang="en-US" sz="3500" dirty="0"/>
              <a:t>received $5,235,456.91 in reimbursement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288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52142-8DBE-FB4C-6A12-32E99F2E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305BE-73E5-FFE8-6FD4-E9156E65E10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0" dirty="0"/>
              <a:t>Sponsor Eligibility </a:t>
            </a:r>
          </a:p>
          <a:p>
            <a:r>
              <a:rPr lang="en-US" b="0" dirty="0"/>
              <a:t>Site Eligibility </a:t>
            </a:r>
          </a:p>
          <a:p>
            <a:r>
              <a:rPr lang="en-US" b="0" dirty="0"/>
              <a:t>Participant Eligibility </a:t>
            </a:r>
          </a:p>
          <a:p>
            <a:r>
              <a:rPr lang="en-US" b="0" dirty="0"/>
              <a:t>Meal Service </a:t>
            </a:r>
          </a:p>
        </p:txBody>
      </p:sp>
    </p:spTree>
    <p:extLst>
      <p:ext uri="{BB962C8B-B14F-4D97-AF65-F5344CB8AC3E}">
        <p14:creationId xmlns:p14="http://schemas.microsoft.com/office/powerpoint/2010/main" val="723807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F9DA-622D-4F83-4C89-18CD56E7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Non-Congregate Meals in Rural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6ED22-2373-101A-7B2A-884E6E11803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6989" y="1277938"/>
            <a:ext cx="8534400" cy="4419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dirty="0"/>
              <a:t>From the December 2022 Consolidated Appropriations Act of 2023:</a:t>
            </a:r>
          </a:p>
          <a:p>
            <a:pPr marL="731520" indent="-320040">
              <a:spcAft>
                <a:spcPts val="600"/>
              </a:spcAft>
            </a:pPr>
            <a:r>
              <a:rPr lang="en-US" b="0" dirty="0"/>
              <a:t>What constitutes a rural area?</a:t>
            </a:r>
          </a:p>
          <a:p>
            <a:pPr marL="731520">
              <a:spcAft>
                <a:spcPts val="600"/>
              </a:spcAft>
            </a:pPr>
            <a:r>
              <a:rPr lang="en-US" b="0" dirty="0"/>
              <a:t>Sponsor criteria </a:t>
            </a:r>
          </a:p>
          <a:p>
            <a:pPr marL="731520"/>
            <a:r>
              <a:rPr lang="en-US" b="0" dirty="0"/>
              <a:t>When non-congregate may be offered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2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F593-EC0F-776A-2425-2C74C8558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Current Barriers to Participation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A31F4-E2D9-2030-B170-3DB2FA8F262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Low program participation due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Lack of transportation to get children to meal sites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Staff shortage</a:t>
            </a:r>
            <a:r>
              <a:rPr lang="en-US" dirty="0"/>
              <a:t>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Funding </a:t>
            </a:r>
          </a:p>
        </p:txBody>
      </p:sp>
    </p:spTree>
    <p:extLst>
      <p:ext uri="{BB962C8B-B14F-4D97-AF65-F5344CB8AC3E}">
        <p14:creationId xmlns:p14="http://schemas.microsoft.com/office/powerpoint/2010/main" val="93591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Ps xmlns="e65d6bc6-ee17-4dfd-932f-2435d7ebab60" xsi:nil="true"/>
    <lcf76f155ced4ddcb4097134ff3c332f xmlns="e65d6bc6-ee17-4dfd-932f-2435d7ebab60">
      <Terms xmlns="http://schemas.microsoft.com/office/infopath/2007/PartnerControls"/>
    </lcf76f155ced4ddcb4097134ff3c332f>
    <TaxCatchAll xmlns="8872267f-6746-44ff-b021-b495eb430484" xsi:nil="true"/>
    <MaintenanceVendors xmlns="e65d6bc6-ee17-4dfd-932f-2435d7ebab60" xsi:nil="true"/>
    <Job_x0023__x002d_ProgramName xmlns="e65d6bc6-ee17-4dfd-932f-2435d7ebab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B93E3A196554295A7AF77D80EB1E3" ma:contentTypeVersion="" ma:contentTypeDescription="Create a new document." ma:contentTypeScope="" ma:versionID="dc7397f1ca8ebd1828eb82c49cc8ad1c">
  <xsd:schema xmlns:xsd="http://www.w3.org/2001/XMLSchema" xmlns:xs="http://www.w3.org/2001/XMLSchema" xmlns:p="http://schemas.microsoft.com/office/2006/metadata/properties" xmlns:ns2="e65d6bc6-ee17-4dfd-932f-2435d7ebab60" xmlns:ns3="a4a0e717-7d16-4d4e-971e-18f84962e0b8" xmlns:ns4="8872267f-6746-44ff-b021-b495eb430484" targetNamespace="http://schemas.microsoft.com/office/2006/metadata/properties" ma:root="true" ma:fieldsID="f0099e4df8ee24835fd2ea2bcce39342" ns2:_="" ns3:_="" ns4:_="">
    <xsd:import namespace="e65d6bc6-ee17-4dfd-932f-2435d7ebab60"/>
    <xsd:import namespace="a4a0e717-7d16-4d4e-971e-18f84962e0b8"/>
    <xsd:import namespace="8872267f-6746-44ff-b021-b495eb4304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SOP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aintenanceVendors" minOccurs="0"/>
                <xsd:element ref="ns2:MediaServiceObjectDetectorVersions" minOccurs="0"/>
                <xsd:element ref="ns2:Job_x0023__x002d_Program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5d6bc6-ee17-4dfd-932f-2435d7ebab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SOPs" ma:index="18" nillable="true" ma:displayName="SOPs" ma:format="Dropdown" ma:internalName="SOPs">
      <xsd:simpleType>
        <xsd:restriction base="dms:Text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13bb73f-e2d2-482b-8e61-3bf6a9fa6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aintenanceVendors" ma:index="23" nillable="true" ma:displayName="Maintenance Vendors" ma:format="Dropdown" ma:internalName="MaintenanceVendor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Job_x0023__x002d_ProgramName" ma:index="25" nillable="true" ma:displayName="Job#-Program Name" ma:format="Dropdown" ma:internalName="Job_x0023__x002d_ProgramNam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0e717-7d16-4d4e-971e-18f84962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2267f-6746-44ff-b021-b495eb430484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4fdaf88-b5c1-4b50-9822-393edee138de}" ma:internalName="TaxCatchAll" ma:showField="CatchAllData" ma:web="8872267f-6746-44ff-b021-b495eb4304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C5449-DC7A-4D5F-ADB5-730B4E641867}">
  <ds:schemaRefs>
    <ds:schemaRef ds:uri="http://schemas.microsoft.com/office/2006/metadata/properties"/>
    <ds:schemaRef ds:uri="http://schemas.microsoft.com/office/infopath/2007/PartnerControls"/>
    <ds:schemaRef ds:uri="e65d6bc6-ee17-4dfd-932f-2435d7ebab60"/>
    <ds:schemaRef ds:uri="8872267f-6746-44ff-b021-b495eb430484"/>
  </ds:schemaRefs>
</ds:datastoreItem>
</file>

<file path=customXml/itemProps2.xml><?xml version="1.0" encoding="utf-8"?>
<ds:datastoreItem xmlns:ds="http://schemas.openxmlformats.org/officeDocument/2006/customXml" ds:itemID="{14123D6F-A3B7-4BF8-ABE4-7908BBCFA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6E18D6-F809-483A-8EBD-AD751E753E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5d6bc6-ee17-4dfd-932f-2435d7ebab60"/>
    <ds:schemaRef ds:uri="a4a0e717-7d16-4d4e-971e-18f84962e0b8"/>
    <ds:schemaRef ds:uri="8872267f-6746-44ff-b021-b495eb4304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4696</TotalTime>
  <Words>244</Words>
  <Application>Microsoft Office PowerPoint</Application>
  <PresentationFormat>On-screen Show (4:3)</PresentationFormat>
  <Paragraphs>53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Summer Food Service Program </vt:lpstr>
      <vt:lpstr>Agenda </vt:lpstr>
      <vt:lpstr>Overview </vt:lpstr>
      <vt:lpstr>Purpose   </vt:lpstr>
      <vt:lpstr>Benefits </vt:lpstr>
      <vt:lpstr>Program Impact </vt:lpstr>
      <vt:lpstr>Program Requirements </vt:lpstr>
      <vt:lpstr>Non-Congregate Meals in Rural Areas</vt:lpstr>
      <vt:lpstr>Current Barriers to Participation </vt:lpstr>
    </vt:vector>
  </TitlesOfParts>
  <Company>Department of Agriculture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Allured</dc:creator>
  <cp:lastModifiedBy>Paige Musser</cp:lastModifiedBy>
  <cp:revision>35</cp:revision>
  <dcterms:created xsi:type="dcterms:W3CDTF">2016-05-31T20:48:23Z</dcterms:created>
  <dcterms:modified xsi:type="dcterms:W3CDTF">2024-04-11T18:46:43Z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0x010100493B93E3A196554295A7AF77D80EB1E3</vt:lpwstr>
  </property>
</Properties>
</file>